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27"/>
  </p:notesMasterIdLst>
  <p:sldIdLst>
    <p:sldId id="256" r:id="rId2"/>
    <p:sldId id="279" r:id="rId3"/>
    <p:sldId id="315" r:id="rId4"/>
    <p:sldId id="319" r:id="rId5"/>
    <p:sldId id="285" r:id="rId6"/>
    <p:sldId id="281" r:id="rId7"/>
    <p:sldId id="282" r:id="rId8"/>
    <p:sldId id="297" r:id="rId9"/>
    <p:sldId id="283" r:id="rId10"/>
    <p:sldId id="284" r:id="rId11"/>
    <p:sldId id="317" r:id="rId12"/>
    <p:sldId id="316" r:id="rId13"/>
    <p:sldId id="286" r:id="rId14"/>
    <p:sldId id="298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318" r:id="rId24"/>
    <p:sldId id="295" r:id="rId25"/>
    <p:sldId id="29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C11C56-B7A8-4875-8094-54FDADDBD5E3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F77EA10-B11F-45D3-93D9-86CCFE116774}">
      <dgm:prSet/>
      <dgm:spPr/>
      <dgm:t>
        <a:bodyPr/>
        <a:lstStyle/>
        <a:p>
          <a:r>
            <a:rPr lang="en-US"/>
            <a:t>Raster Processing</a:t>
          </a:r>
        </a:p>
      </dgm:t>
    </dgm:pt>
    <dgm:pt modelId="{372B75E5-04FC-45AF-BFFD-1365F6BD9398}" type="parTrans" cxnId="{C9A97BBA-0581-4468-9A3A-E651CBD1C547}">
      <dgm:prSet/>
      <dgm:spPr/>
      <dgm:t>
        <a:bodyPr/>
        <a:lstStyle/>
        <a:p>
          <a:endParaRPr lang="en-US"/>
        </a:p>
      </dgm:t>
    </dgm:pt>
    <dgm:pt modelId="{B0C7FA47-FC40-432A-8DA2-10F929192916}" type="sibTrans" cxnId="{C9A97BBA-0581-4468-9A3A-E651CBD1C547}">
      <dgm:prSet/>
      <dgm:spPr/>
      <dgm:t>
        <a:bodyPr/>
        <a:lstStyle/>
        <a:p>
          <a:endParaRPr lang="en-US"/>
        </a:p>
      </dgm:t>
    </dgm:pt>
    <dgm:pt modelId="{69B0BBF0-50BE-4039-8DF1-CB6E1ED708E0}">
      <dgm:prSet/>
      <dgm:spPr/>
      <dgm:t>
        <a:bodyPr/>
        <a:lstStyle/>
        <a:p>
          <a:r>
            <a:rPr lang="en-US"/>
            <a:t>Raster output</a:t>
          </a:r>
        </a:p>
      </dgm:t>
    </dgm:pt>
    <dgm:pt modelId="{7D66701F-DD26-477A-8CCD-FE5A544A7137}" type="parTrans" cxnId="{9D1E3122-1DCF-4A57-A703-CE7D5DBE8B84}">
      <dgm:prSet/>
      <dgm:spPr/>
      <dgm:t>
        <a:bodyPr/>
        <a:lstStyle/>
        <a:p>
          <a:endParaRPr lang="en-US"/>
        </a:p>
      </dgm:t>
    </dgm:pt>
    <dgm:pt modelId="{C2BEB767-D05F-4F87-85A1-3C067CEE0C26}" type="sibTrans" cxnId="{9D1E3122-1DCF-4A57-A703-CE7D5DBE8B84}">
      <dgm:prSet/>
      <dgm:spPr/>
      <dgm:t>
        <a:bodyPr/>
        <a:lstStyle/>
        <a:p>
          <a:endParaRPr lang="en-US"/>
        </a:p>
      </dgm:t>
    </dgm:pt>
    <dgm:pt modelId="{246AE74D-4316-4D99-A0FC-AE368E3C5F3B}">
      <dgm:prSet/>
      <dgm:spPr/>
      <dgm:t>
        <a:bodyPr/>
        <a:lstStyle/>
        <a:p>
          <a:r>
            <a:rPr lang="en-US"/>
            <a:t>Raster Accessors and setters</a:t>
          </a:r>
        </a:p>
      </dgm:t>
    </dgm:pt>
    <dgm:pt modelId="{966F3321-F959-439D-8B1D-E6E86EE44B84}" type="parTrans" cxnId="{0F230F8A-F439-40FD-9A1F-20814F8380F2}">
      <dgm:prSet/>
      <dgm:spPr/>
      <dgm:t>
        <a:bodyPr/>
        <a:lstStyle/>
        <a:p>
          <a:endParaRPr lang="en-US"/>
        </a:p>
      </dgm:t>
    </dgm:pt>
    <dgm:pt modelId="{997DAAB5-4490-450A-8039-1FFA4EAC9E69}" type="sibTrans" cxnId="{0F230F8A-F439-40FD-9A1F-20814F8380F2}">
      <dgm:prSet/>
      <dgm:spPr/>
      <dgm:t>
        <a:bodyPr/>
        <a:lstStyle/>
        <a:p>
          <a:endParaRPr lang="en-US"/>
        </a:p>
      </dgm:t>
    </dgm:pt>
    <dgm:pt modelId="{1AC330A0-1536-4259-8382-522E957F37F7}">
      <dgm:prSet/>
      <dgm:spPr/>
      <dgm:t>
        <a:bodyPr/>
        <a:lstStyle/>
        <a:p>
          <a:r>
            <a:rPr lang="en-US"/>
            <a:t>Reclassing functions</a:t>
          </a:r>
        </a:p>
      </dgm:t>
    </dgm:pt>
    <dgm:pt modelId="{BEB1DF81-DEBD-41CE-A7EC-F7EA1E76A499}" type="parTrans" cxnId="{A5A74839-D4DD-4401-A14F-F4E4844012C7}">
      <dgm:prSet/>
      <dgm:spPr/>
      <dgm:t>
        <a:bodyPr/>
        <a:lstStyle/>
        <a:p>
          <a:endParaRPr lang="en-US"/>
        </a:p>
      </dgm:t>
    </dgm:pt>
    <dgm:pt modelId="{DEFE066E-D4AB-4013-8B98-75542F168229}" type="sibTrans" cxnId="{A5A74839-D4DD-4401-A14F-F4E4844012C7}">
      <dgm:prSet/>
      <dgm:spPr/>
      <dgm:t>
        <a:bodyPr/>
        <a:lstStyle/>
        <a:p>
          <a:endParaRPr lang="en-US"/>
        </a:p>
      </dgm:t>
    </dgm:pt>
    <dgm:pt modelId="{476CE439-8A90-4B88-B83C-429E43659D79}" type="pres">
      <dgm:prSet presAssocID="{75C11C56-B7A8-4875-8094-54FDADDBD5E3}" presName="linear" presStyleCnt="0">
        <dgm:presLayoutVars>
          <dgm:dir/>
          <dgm:animLvl val="lvl"/>
          <dgm:resizeHandles val="exact"/>
        </dgm:presLayoutVars>
      </dgm:prSet>
      <dgm:spPr/>
    </dgm:pt>
    <dgm:pt modelId="{ECAEA26B-77C2-423E-BE3F-F219F4EAD319}" type="pres">
      <dgm:prSet presAssocID="{DF77EA10-B11F-45D3-93D9-86CCFE116774}" presName="parentLin" presStyleCnt="0"/>
      <dgm:spPr/>
    </dgm:pt>
    <dgm:pt modelId="{8DF33706-20E7-4848-9812-CEFCC4348A24}" type="pres">
      <dgm:prSet presAssocID="{DF77EA10-B11F-45D3-93D9-86CCFE116774}" presName="parentLeftMargin" presStyleLbl="node1" presStyleIdx="0" presStyleCnt="4"/>
      <dgm:spPr/>
    </dgm:pt>
    <dgm:pt modelId="{A09F7ED8-3B28-48D3-9106-65249D3AA7E1}" type="pres">
      <dgm:prSet presAssocID="{DF77EA10-B11F-45D3-93D9-86CCFE11677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84F189B-EE03-47BA-BCC6-76ADEA4F9931}" type="pres">
      <dgm:prSet presAssocID="{DF77EA10-B11F-45D3-93D9-86CCFE116774}" presName="negativeSpace" presStyleCnt="0"/>
      <dgm:spPr/>
    </dgm:pt>
    <dgm:pt modelId="{6843FCD1-5F73-4693-B2CC-E289024DE147}" type="pres">
      <dgm:prSet presAssocID="{DF77EA10-B11F-45D3-93D9-86CCFE116774}" presName="childText" presStyleLbl="conFgAcc1" presStyleIdx="0" presStyleCnt="4">
        <dgm:presLayoutVars>
          <dgm:bulletEnabled val="1"/>
        </dgm:presLayoutVars>
      </dgm:prSet>
      <dgm:spPr/>
    </dgm:pt>
    <dgm:pt modelId="{456ED7D4-598F-475E-BF97-A69C6089BFA2}" type="pres">
      <dgm:prSet presAssocID="{B0C7FA47-FC40-432A-8DA2-10F929192916}" presName="spaceBetweenRectangles" presStyleCnt="0"/>
      <dgm:spPr/>
    </dgm:pt>
    <dgm:pt modelId="{D0C2556B-B8A4-4610-A899-075292063F0F}" type="pres">
      <dgm:prSet presAssocID="{69B0BBF0-50BE-4039-8DF1-CB6E1ED708E0}" presName="parentLin" presStyleCnt="0"/>
      <dgm:spPr/>
    </dgm:pt>
    <dgm:pt modelId="{1879EC2A-10C6-4526-8254-67B1CDD791C1}" type="pres">
      <dgm:prSet presAssocID="{69B0BBF0-50BE-4039-8DF1-CB6E1ED708E0}" presName="parentLeftMargin" presStyleLbl="node1" presStyleIdx="0" presStyleCnt="4"/>
      <dgm:spPr/>
    </dgm:pt>
    <dgm:pt modelId="{530684AB-8A52-407E-8B05-61E3A3E61EBA}" type="pres">
      <dgm:prSet presAssocID="{69B0BBF0-50BE-4039-8DF1-CB6E1ED708E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3A3E5CF-B870-4AD5-89C9-C4F71AC27D17}" type="pres">
      <dgm:prSet presAssocID="{69B0BBF0-50BE-4039-8DF1-CB6E1ED708E0}" presName="negativeSpace" presStyleCnt="0"/>
      <dgm:spPr/>
    </dgm:pt>
    <dgm:pt modelId="{EF6929C0-00CF-4D89-9613-95277054EA73}" type="pres">
      <dgm:prSet presAssocID="{69B0BBF0-50BE-4039-8DF1-CB6E1ED708E0}" presName="childText" presStyleLbl="conFgAcc1" presStyleIdx="1" presStyleCnt="4">
        <dgm:presLayoutVars>
          <dgm:bulletEnabled val="1"/>
        </dgm:presLayoutVars>
      </dgm:prSet>
      <dgm:spPr/>
    </dgm:pt>
    <dgm:pt modelId="{5E827784-42AD-4A04-9BA2-FF59FE5D4F00}" type="pres">
      <dgm:prSet presAssocID="{C2BEB767-D05F-4F87-85A1-3C067CEE0C26}" presName="spaceBetweenRectangles" presStyleCnt="0"/>
      <dgm:spPr/>
    </dgm:pt>
    <dgm:pt modelId="{24D803FC-C0EC-4D20-AD5E-CCA9F98EC79C}" type="pres">
      <dgm:prSet presAssocID="{246AE74D-4316-4D99-A0FC-AE368E3C5F3B}" presName="parentLin" presStyleCnt="0"/>
      <dgm:spPr/>
    </dgm:pt>
    <dgm:pt modelId="{09B686F6-F331-4D8D-9BB7-5B1F08BFEDE1}" type="pres">
      <dgm:prSet presAssocID="{246AE74D-4316-4D99-A0FC-AE368E3C5F3B}" presName="parentLeftMargin" presStyleLbl="node1" presStyleIdx="1" presStyleCnt="4"/>
      <dgm:spPr/>
    </dgm:pt>
    <dgm:pt modelId="{55129783-796E-4AC4-8E29-6241376A66BE}" type="pres">
      <dgm:prSet presAssocID="{246AE74D-4316-4D99-A0FC-AE368E3C5F3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43F4EA-9955-4C1B-B4C2-2D0D2C59F5D9}" type="pres">
      <dgm:prSet presAssocID="{246AE74D-4316-4D99-A0FC-AE368E3C5F3B}" presName="negativeSpace" presStyleCnt="0"/>
      <dgm:spPr/>
    </dgm:pt>
    <dgm:pt modelId="{2694B490-4347-49B0-AAEF-8F8FA8602591}" type="pres">
      <dgm:prSet presAssocID="{246AE74D-4316-4D99-A0FC-AE368E3C5F3B}" presName="childText" presStyleLbl="conFgAcc1" presStyleIdx="2" presStyleCnt="4">
        <dgm:presLayoutVars>
          <dgm:bulletEnabled val="1"/>
        </dgm:presLayoutVars>
      </dgm:prSet>
      <dgm:spPr/>
    </dgm:pt>
    <dgm:pt modelId="{84168E0C-5A43-44F8-8B98-2055A78A7955}" type="pres">
      <dgm:prSet presAssocID="{997DAAB5-4490-450A-8039-1FFA4EAC9E69}" presName="spaceBetweenRectangles" presStyleCnt="0"/>
      <dgm:spPr/>
    </dgm:pt>
    <dgm:pt modelId="{04EC43C2-D1AF-4A10-9C37-975ECE73A53A}" type="pres">
      <dgm:prSet presAssocID="{1AC330A0-1536-4259-8382-522E957F37F7}" presName="parentLin" presStyleCnt="0"/>
      <dgm:spPr/>
    </dgm:pt>
    <dgm:pt modelId="{3D27C755-BA37-4D4E-A60D-D3AFE3D12396}" type="pres">
      <dgm:prSet presAssocID="{1AC330A0-1536-4259-8382-522E957F37F7}" presName="parentLeftMargin" presStyleLbl="node1" presStyleIdx="2" presStyleCnt="4"/>
      <dgm:spPr/>
    </dgm:pt>
    <dgm:pt modelId="{32BB6B5E-4448-46AC-8461-1B6B92CBAA9E}" type="pres">
      <dgm:prSet presAssocID="{1AC330A0-1536-4259-8382-522E957F37F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B487C50-E665-4F64-ADAB-59193913D0A1}" type="pres">
      <dgm:prSet presAssocID="{1AC330A0-1536-4259-8382-522E957F37F7}" presName="negativeSpace" presStyleCnt="0"/>
      <dgm:spPr/>
    </dgm:pt>
    <dgm:pt modelId="{C9A6E7D6-A3EF-41D1-8DE9-192409F1D99D}" type="pres">
      <dgm:prSet presAssocID="{1AC330A0-1536-4259-8382-522E957F37F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D1E3122-1DCF-4A57-A703-CE7D5DBE8B84}" srcId="{75C11C56-B7A8-4875-8094-54FDADDBD5E3}" destId="{69B0BBF0-50BE-4039-8DF1-CB6E1ED708E0}" srcOrd="1" destOrd="0" parTransId="{7D66701F-DD26-477A-8CCD-FE5A544A7137}" sibTransId="{C2BEB767-D05F-4F87-85A1-3C067CEE0C26}"/>
    <dgm:cxn modelId="{E4759E24-5738-45C9-BC8C-E39B5CA5EBB5}" type="presOf" srcId="{69B0BBF0-50BE-4039-8DF1-CB6E1ED708E0}" destId="{530684AB-8A52-407E-8B05-61E3A3E61EBA}" srcOrd="1" destOrd="0" presId="urn:microsoft.com/office/officeart/2005/8/layout/list1"/>
    <dgm:cxn modelId="{A5A74839-D4DD-4401-A14F-F4E4844012C7}" srcId="{75C11C56-B7A8-4875-8094-54FDADDBD5E3}" destId="{1AC330A0-1536-4259-8382-522E957F37F7}" srcOrd="3" destOrd="0" parTransId="{BEB1DF81-DEBD-41CE-A7EC-F7EA1E76A499}" sibTransId="{DEFE066E-D4AB-4013-8B98-75542F168229}"/>
    <dgm:cxn modelId="{8F178763-7B1D-4974-B715-03C603ABF61D}" type="presOf" srcId="{1AC330A0-1536-4259-8382-522E957F37F7}" destId="{3D27C755-BA37-4D4E-A60D-D3AFE3D12396}" srcOrd="0" destOrd="0" presId="urn:microsoft.com/office/officeart/2005/8/layout/list1"/>
    <dgm:cxn modelId="{64CFE568-7302-484A-83A2-AB4B4B7C932F}" type="presOf" srcId="{69B0BBF0-50BE-4039-8DF1-CB6E1ED708E0}" destId="{1879EC2A-10C6-4526-8254-67B1CDD791C1}" srcOrd="0" destOrd="0" presId="urn:microsoft.com/office/officeart/2005/8/layout/list1"/>
    <dgm:cxn modelId="{72E37779-6DF7-4AB1-B7A8-D38CCF1851FD}" type="presOf" srcId="{75C11C56-B7A8-4875-8094-54FDADDBD5E3}" destId="{476CE439-8A90-4B88-B83C-429E43659D79}" srcOrd="0" destOrd="0" presId="urn:microsoft.com/office/officeart/2005/8/layout/list1"/>
    <dgm:cxn modelId="{2102AF59-8E2B-404C-9CAB-1599A3ED1136}" type="presOf" srcId="{246AE74D-4316-4D99-A0FC-AE368E3C5F3B}" destId="{55129783-796E-4AC4-8E29-6241376A66BE}" srcOrd="1" destOrd="0" presId="urn:microsoft.com/office/officeart/2005/8/layout/list1"/>
    <dgm:cxn modelId="{ED079886-9D09-42EE-A714-5FA4B52E5DA0}" type="presOf" srcId="{1AC330A0-1536-4259-8382-522E957F37F7}" destId="{32BB6B5E-4448-46AC-8461-1B6B92CBAA9E}" srcOrd="1" destOrd="0" presId="urn:microsoft.com/office/officeart/2005/8/layout/list1"/>
    <dgm:cxn modelId="{0F230F8A-F439-40FD-9A1F-20814F8380F2}" srcId="{75C11C56-B7A8-4875-8094-54FDADDBD5E3}" destId="{246AE74D-4316-4D99-A0FC-AE368E3C5F3B}" srcOrd="2" destOrd="0" parTransId="{966F3321-F959-439D-8B1D-E6E86EE44B84}" sibTransId="{997DAAB5-4490-450A-8039-1FFA4EAC9E69}"/>
    <dgm:cxn modelId="{B98318B1-7649-4B4F-B636-65B14A0F6BF6}" type="presOf" srcId="{246AE74D-4316-4D99-A0FC-AE368E3C5F3B}" destId="{09B686F6-F331-4D8D-9BB7-5B1F08BFEDE1}" srcOrd="0" destOrd="0" presId="urn:microsoft.com/office/officeart/2005/8/layout/list1"/>
    <dgm:cxn modelId="{C9A97BBA-0581-4468-9A3A-E651CBD1C547}" srcId="{75C11C56-B7A8-4875-8094-54FDADDBD5E3}" destId="{DF77EA10-B11F-45D3-93D9-86CCFE116774}" srcOrd="0" destOrd="0" parTransId="{372B75E5-04FC-45AF-BFFD-1365F6BD9398}" sibTransId="{B0C7FA47-FC40-432A-8DA2-10F929192916}"/>
    <dgm:cxn modelId="{338F9BCF-D88C-48F2-B0ED-0F8CD480CF6B}" type="presOf" srcId="{DF77EA10-B11F-45D3-93D9-86CCFE116774}" destId="{8DF33706-20E7-4848-9812-CEFCC4348A24}" srcOrd="0" destOrd="0" presId="urn:microsoft.com/office/officeart/2005/8/layout/list1"/>
    <dgm:cxn modelId="{2266E1FC-120A-4C6F-A104-719F76EA1411}" type="presOf" srcId="{DF77EA10-B11F-45D3-93D9-86CCFE116774}" destId="{A09F7ED8-3B28-48D3-9106-65249D3AA7E1}" srcOrd="1" destOrd="0" presId="urn:microsoft.com/office/officeart/2005/8/layout/list1"/>
    <dgm:cxn modelId="{EEB7DEE7-B141-4454-A478-247DD90A2602}" type="presParOf" srcId="{476CE439-8A90-4B88-B83C-429E43659D79}" destId="{ECAEA26B-77C2-423E-BE3F-F219F4EAD319}" srcOrd="0" destOrd="0" presId="urn:microsoft.com/office/officeart/2005/8/layout/list1"/>
    <dgm:cxn modelId="{7C64E1B0-00A8-4D9E-BD8F-975DA5E7CC5C}" type="presParOf" srcId="{ECAEA26B-77C2-423E-BE3F-F219F4EAD319}" destId="{8DF33706-20E7-4848-9812-CEFCC4348A24}" srcOrd="0" destOrd="0" presId="urn:microsoft.com/office/officeart/2005/8/layout/list1"/>
    <dgm:cxn modelId="{6378A8E8-28A2-4135-8AE8-08285097F5D1}" type="presParOf" srcId="{ECAEA26B-77C2-423E-BE3F-F219F4EAD319}" destId="{A09F7ED8-3B28-48D3-9106-65249D3AA7E1}" srcOrd="1" destOrd="0" presId="urn:microsoft.com/office/officeart/2005/8/layout/list1"/>
    <dgm:cxn modelId="{7EAC83F7-BE2A-4A05-92E7-F059EAC63797}" type="presParOf" srcId="{476CE439-8A90-4B88-B83C-429E43659D79}" destId="{D84F189B-EE03-47BA-BCC6-76ADEA4F9931}" srcOrd="1" destOrd="0" presId="urn:microsoft.com/office/officeart/2005/8/layout/list1"/>
    <dgm:cxn modelId="{8D42303F-0D11-4464-8551-C296269032A9}" type="presParOf" srcId="{476CE439-8A90-4B88-B83C-429E43659D79}" destId="{6843FCD1-5F73-4693-B2CC-E289024DE147}" srcOrd="2" destOrd="0" presId="urn:microsoft.com/office/officeart/2005/8/layout/list1"/>
    <dgm:cxn modelId="{19910A67-26A4-40CE-B51D-6425BA640AC3}" type="presParOf" srcId="{476CE439-8A90-4B88-B83C-429E43659D79}" destId="{456ED7D4-598F-475E-BF97-A69C6089BFA2}" srcOrd="3" destOrd="0" presId="urn:microsoft.com/office/officeart/2005/8/layout/list1"/>
    <dgm:cxn modelId="{1291A0AE-788E-4219-8637-5B7AB89D5DB6}" type="presParOf" srcId="{476CE439-8A90-4B88-B83C-429E43659D79}" destId="{D0C2556B-B8A4-4610-A899-075292063F0F}" srcOrd="4" destOrd="0" presId="urn:microsoft.com/office/officeart/2005/8/layout/list1"/>
    <dgm:cxn modelId="{8D1B98C9-C140-4A4E-AA6B-3531E8D980DE}" type="presParOf" srcId="{D0C2556B-B8A4-4610-A899-075292063F0F}" destId="{1879EC2A-10C6-4526-8254-67B1CDD791C1}" srcOrd="0" destOrd="0" presId="urn:microsoft.com/office/officeart/2005/8/layout/list1"/>
    <dgm:cxn modelId="{D202E846-F80F-404A-9ACA-5ACF12E3CA2A}" type="presParOf" srcId="{D0C2556B-B8A4-4610-A899-075292063F0F}" destId="{530684AB-8A52-407E-8B05-61E3A3E61EBA}" srcOrd="1" destOrd="0" presId="urn:microsoft.com/office/officeart/2005/8/layout/list1"/>
    <dgm:cxn modelId="{5D3E1B41-DAD7-4B4A-9D3B-D7D173A0A2BC}" type="presParOf" srcId="{476CE439-8A90-4B88-B83C-429E43659D79}" destId="{83A3E5CF-B870-4AD5-89C9-C4F71AC27D17}" srcOrd="5" destOrd="0" presId="urn:microsoft.com/office/officeart/2005/8/layout/list1"/>
    <dgm:cxn modelId="{7A65093A-82D0-4CDA-B2FF-58845767CD92}" type="presParOf" srcId="{476CE439-8A90-4B88-B83C-429E43659D79}" destId="{EF6929C0-00CF-4D89-9613-95277054EA73}" srcOrd="6" destOrd="0" presId="urn:microsoft.com/office/officeart/2005/8/layout/list1"/>
    <dgm:cxn modelId="{5886D9C1-056D-43A6-84A5-E39F041DD672}" type="presParOf" srcId="{476CE439-8A90-4B88-B83C-429E43659D79}" destId="{5E827784-42AD-4A04-9BA2-FF59FE5D4F00}" srcOrd="7" destOrd="0" presId="urn:microsoft.com/office/officeart/2005/8/layout/list1"/>
    <dgm:cxn modelId="{8E2EB082-994D-4662-B79C-4A9BB9391A2D}" type="presParOf" srcId="{476CE439-8A90-4B88-B83C-429E43659D79}" destId="{24D803FC-C0EC-4D20-AD5E-CCA9F98EC79C}" srcOrd="8" destOrd="0" presId="urn:microsoft.com/office/officeart/2005/8/layout/list1"/>
    <dgm:cxn modelId="{E6EFB56F-274D-4AF3-9DA6-AB3F83D71E2D}" type="presParOf" srcId="{24D803FC-C0EC-4D20-AD5E-CCA9F98EC79C}" destId="{09B686F6-F331-4D8D-9BB7-5B1F08BFEDE1}" srcOrd="0" destOrd="0" presId="urn:microsoft.com/office/officeart/2005/8/layout/list1"/>
    <dgm:cxn modelId="{B207452B-B419-4BA5-986F-7DF72A23721C}" type="presParOf" srcId="{24D803FC-C0EC-4D20-AD5E-CCA9F98EC79C}" destId="{55129783-796E-4AC4-8E29-6241376A66BE}" srcOrd="1" destOrd="0" presId="urn:microsoft.com/office/officeart/2005/8/layout/list1"/>
    <dgm:cxn modelId="{BC1B7061-D783-4806-995A-922CE1D16F46}" type="presParOf" srcId="{476CE439-8A90-4B88-B83C-429E43659D79}" destId="{8B43F4EA-9955-4C1B-B4C2-2D0D2C59F5D9}" srcOrd="9" destOrd="0" presId="urn:microsoft.com/office/officeart/2005/8/layout/list1"/>
    <dgm:cxn modelId="{8F89F195-C05B-4CDD-8B72-015FD2ABC7F4}" type="presParOf" srcId="{476CE439-8A90-4B88-B83C-429E43659D79}" destId="{2694B490-4347-49B0-AAEF-8F8FA8602591}" srcOrd="10" destOrd="0" presId="urn:microsoft.com/office/officeart/2005/8/layout/list1"/>
    <dgm:cxn modelId="{225D4F30-8A04-43DF-BBB6-BFB4BF7518EC}" type="presParOf" srcId="{476CE439-8A90-4B88-B83C-429E43659D79}" destId="{84168E0C-5A43-44F8-8B98-2055A78A7955}" srcOrd="11" destOrd="0" presId="urn:microsoft.com/office/officeart/2005/8/layout/list1"/>
    <dgm:cxn modelId="{1A89E8D3-29C4-4723-A00E-DA1630907270}" type="presParOf" srcId="{476CE439-8A90-4B88-B83C-429E43659D79}" destId="{04EC43C2-D1AF-4A10-9C37-975ECE73A53A}" srcOrd="12" destOrd="0" presId="urn:microsoft.com/office/officeart/2005/8/layout/list1"/>
    <dgm:cxn modelId="{E9318352-6BE3-4A78-B1CA-8A6307BB1A76}" type="presParOf" srcId="{04EC43C2-D1AF-4A10-9C37-975ECE73A53A}" destId="{3D27C755-BA37-4D4E-A60D-D3AFE3D12396}" srcOrd="0" destOrd="0" presId="urn:microsoft.com/office/officeart/2005/8/layout/list1"/>
    <dgm:cxn modelId="{0E692600-533F-41BF-A1BD-71B1DE671E96}" type="presParOf" srcId="{04EC43C2-D1AF-4A10-9C37-975ECE73A53A}" destId="{32BB6B5E-4448-46AC-8461-1B6B92CBAA9E}" srcOrd="1" destOrd="0" presId="urn:microsoft.com/office/officeart/2005/8/layout/list1"/>
    <dgm:cxn modelId="{DA8E9899-E53C-462C-B52C-CD7D3792409B}" type="presParOf" srcId="{476CE439-8A90-4B88-B83C-429E43659D79}" destId="{BB487C50-E665-4F64-ADAB-59193913D0A1}" srcOrd="13" destOrd="0" presId="urn:microsoft.com/office/officeart/2005/8/layout/list1"/>
    <dgm:cxn modelId="{9661AB01-9AE6-459B-828E-8E04D9CC5EEA}" type="presParOf" srcId="{476CE439-8A90-4B88-B83C-429E43659D79}" destId="{C9A6E7D6-A3EF-41D1-8DE9-192409F1D99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3FCD1-5F73-4693-B2CC-E289024DE147}">
      <dsp:nvSpPr>
        <dsp:cNvPr id="0" name=""/>
        <dsp:cNvSpPr/>
      </dsp:nvSpPr>
      <dsp:spPr>
        <a:xfrm>
          <a:off x="0" y="449805"/>
          <a:ext cx="701237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F7ED8-3B28-48D3-9106-65249D3AA7E1}">
      <dsp:nvSpPr>
        <dsp:cNvPr id="0" name=""/>
        <dsp:cNvSpPr/>
      </dsp:nvSpPr>
      <dsp:spPr>
        <a:xfrm>
          <a:off x="350618" y="66045"/>
          <a:ext cx="4908659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Raster Processing</a:t>
          </a:r>
        </a:p>
      </dsp:txBody>
      <dsp:txXfrm>
        <a:off x="388085" y="103512"/>
        <a:ext cx="4833725" cy="692586"/>
      </dsp:txXfrm>
    </dsp:sp>
    <dsp:sp modelId="{EF6929C0-00CF-4D89-9613-95277054EA73}">
      <dsp:nvSpPr>
        <dsp:cNvPr id="0" name=""/>
        <dsp:cNvSpPr/>
      </dsp:nvSpPr>
      <dsp:spPr>
        <a:xfrm>
          <a:off x="0" y="1629165"/>
          <a:ext cx="701237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-6192399"/>
              <a:satOff val="-3311"/>
              <a:lumOff val="-33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0684AB-8A52-407E-8B05-61E3A3E61EBA}">
      <dsp:nvSpPr>
        <dsp:cNvPr id="0" name=""/>
        <dsp:cNvSpPr/>
      </dsp:nvSpPr>
      <dsp:spPr>
        <a:xfrm>
          <a:off x="350618" y="1245405"/>
          <a:ext cx="4908659" cy="767520"/>
        </a:xfrm>
        <a:prstGeom prst="roundRect">
          <a:avLst/>
        </a:prstGeom>
        <a:solidFill>
          <a:schemeClr val="accent2">
            <a:hueOff val="-6192399"/>
            <a:satOff val="-3311"/>
            <a:lumOff val="-3399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Raster output</a:t>
          </a:r>
        </a:p>
      </dsp:txBody>
      <dsp:txXfrm>
        <a:off x="388085" y="1282872"/>
        <a:ext cx="4833725" cy="692586"/>
      </dsp:txXfrm>
    </dsp:sp>
    <dsp:sp modelId="{2694B490-4347-49B0-AAEF-8F8FA8602591}">
      <dsp:nvSpPr>
        <dsp:cNvPr id="0" name=""/>
        <dsp:cNvSpPr/>
      </dsp:nvSpPr>
      <dsp:spPr>
        <a:xfrm>
          <a:off x="0" y="2808525"/>
          <a:ext cx="701237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-12384798"/>
              <a:satOff val="-6623"/>
              <a:lumOff val="-67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29783-796E-4AC4-8E29-6241376A66BE}">
      <dsp:nvSpPr>
        <dsp:cNvPr id="0" name=""/>
        <dsp:cNvSpPr/>
      </dsp:nvSpPr>
      <dsp:spPr>
        <a:xfrm>
          <a:off x="350618" y="2424765"/>
          <a:ext cx="4908659" cy="767520"/>
        </a:xfrm>
        <a:prstGeom prst="roundRect">
          <a:avLst/>
        </a:prstGeom>
        <a:solidFill>
          <a:schemeClr val="accent2">
            <a:hueOff val="-12384798"/>
            <a:satOff val="-6623"/>
            <a:lumOff val="-6797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Raster Accessors and setters</a:t>
          </a:r>
        </a:p>
      </dsp:txBody>
      <dsp:txXfrm>
        <a:off x="388085" y="2462232"/>
        <a:ext cx="4833725" cy="692586"/>
      </dsp:txXfrm>
    </dsp:sp>
    <dsp:sp modelId="{C9A6E7D6-A3EF-41D1-8DE9-192409F1D99D}">
      <dsp:nvSpPr>
        <dsp:cNvPr id="0" name=""/>
        <dsp:cNvSpPr/>
      </dsp:nvSpPr>
      <dsp:spPr>
        <a:xfrm>
          <a:off x="0" y="3987885"/>
          <a:ext cx="701237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-18577196"/>
              <a:satOff val="-9934"/>
              <a:lumOff val="-10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BB6B5E-4448-46AC-8461-1B6B92CBAA9E}">
      <dsp:nvSpPr>
        <dsp:cNvPr id="0" name=""/>
        <dsp:cNvSpPr/>
      </dsp:nvSpPr>
      <dsp:spPr>
        <a:xfrm>
          <a:off x="350618" y="3604125"/>
          <a:ext cx="4908659" cy="767520"/>
        </a:xfrm>
        <a:prstGeom prst="roundRect">
          <a:avLst/>
        </a:prstGeom>
        <a:solidFill>
          <a:schemeClr val="accent2">
            <a:hueOff val="-18577196"/>
            <a:satOff val="-9934"/>
            <a:lumOff val="-1019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Reclassing functions</a:t>
          </a:r>
        </a:p>
      </dsp:txBody>
      <dsp:txXfrm>
        <a:off x="388085" y="3641592"/>
        <a:ext cx="4833725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03A6F-CDC8-4F1B-B6DF-4F26036C2113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EFB7F-31A8-4A3A-B807-EAC8B434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39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79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7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1/11/2025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33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Use This For Two-Column Text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635369"/>
            <a:ext cx="5080000" cy="4490795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accent1"/>
              </a:buClr>
              <a:buSzPct val="110000"/>
              <a:buFont typeface="Arial" pitchFamily="34" charset="0"/>
              <a:buChar char="•"/>
              <a:defRPr/>
            </a:lvl1pPr>
            <a:lvl2pPr marL="457189" indent="-228594">
              <a:buClr>
                <a:schemeClr val="accent1"/>
              </a:buClr>
              <a:buFont typeface="Arial" pitchFamily="34" charset="0"/>
              <a:buChar char="•"/>
              <a:defRPr sz="2400"/>
            </a:lvl2pPr>
            <a:lvl3pPr marL="685783" indent="-228594">
              <a:buClr>
                <a:schemeClr val="accent1"/>
              </a:buClr>
              <a:buSzPct val="110000"/>
              <a:buFont typeface="Arial" pitchFamily="34" charset="0"/>
              <a:buChar char="•"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buClr>
                <a:srgbClr val="CC3333"/>
              </a:buClr>
              <a:defRPr/>
            </a:lvl4pPr>
          </a:lstStyle>
          <a:p>
            <a:pPr lvl="0"/>
            <a:r>
              <a:rPr lang="en-US" dirty="0"/>
              <a:t>First level in sentence case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6423377" y="1635363"/>
            <a:ext cx="5080000" cy="4490795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accent1"/>
              </a:buClr>
              <a:buSzPct val="110000"/>
              <a:buFont typeface="Arial" pitchFamily="34" charset="0"/>
              <a:buChar char="•"/>
              <a:defRPr/>
            </a:lvl1pPr>
            <a:lvl2pPr marL="457189" indent="-228594">
              <a:buClr>
                <a:schemeClr val="accent1"/>
              </a:buClr>
              <a:buFont typeface="Arial" pitchFamily="34" charset="0"/>
              <a:buChar char="•"/>
              <a:defRPr sz="2400"/>
            </a:lvl2pPr>
            <a:lvl3pPr marL="693721" indent="-236533">
              <a:buClr>
                <a:schemeClr val="accent1"/>
              </a:buClr>
              <a:buSzPct val="110000"/>
              <a:buFont typeface="Arial" pitchFamily="34" charset="0"/>
              <a:buChar char="•"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buClr>
                <a:srgbClr val="CC3333"/>
              </a:buClr>
              <a:defRPr/>
            </a:lvl4pPr>
          </a:lstStyle>
          <a:p>
            <a:pPr lvl="0"/>
            <a:r>
              <a:rPr lang="en-US" dirty="0"/>
              <a:t>First level in sentence case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185064" y="6370948"/>
            <a:ext cx="386080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800">
                <a:solidFill>
                  <a:srgbClr val="FFFFFF"/>
                </a:solidFill>
                <a:latin typeface="Arila"/>
                <a:cs typeface="Aril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9064" y="6370948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757064" y="6370948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257DAD1-48AB-8A4C-A054-135C0212BA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583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17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8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8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60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0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6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1/11/2025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549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526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  <p:sldLayoutId id="2147483686" r:id="rId12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isynw.github.io/geog-247/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gisynw.github.io/ssj-376/Labs/Lab01/Lab01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gisynw.github.io/ssj-30262/" TargetMode="External"/><Relationship Id="rId4" Type="http://schemas.openxmlformats.org/officeDocument/2006/relationships/hyperlink" Target="https://gisynw.github.io/geog386/" TargetMode="External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stgis.net/workshops/postgis-intro/index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pgadmin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google.com/maps/d/viewer?mid=10q8FOtqV2enxkcSktZagnJd4XzC2ZA0&amp;ll=40.237766793632474%2C2.78716745623651&amp;z=3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aag.org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gis.gishub.org/chapters/intro.html" TargetMode="External"/><Relationship Id="rId2" Type="http://schemas.openxmlformats.org/officeDocument/2006/relationships/hyperlink" Target="https://postgis.net/workshops/postgis-intro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stgis.net/documentation/manual/" TargetMode="External"/><Relationship Id="rId5" Type="http://schemas.openxmlformats.org/officeDocument/2006/relationships/hyperlink" Target="https://postgis.net/documentation/training/" TargetMode="External"/><Relationship Id="rId4" Type="http://schemas.openxmlformats.org/officeDocument/2006/relationships/hyperlink" Target="https://postgis.us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1734BD9E-DDD5-C150-8BA0-0B1B13AE0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11"/>
          <a:stretch/>
        </p:blipFill>
        <p:spPr>
          <a:xfrm>
            <a:off x="0" y="0"/>
            <a:ext cx="12191980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3439C-E1CA-A039-1552-7B23AB700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419226"/>
            <a:ext cx="4320227" cy="20097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8257F-038A-0EA6-639C-0A99438B1E4E}"/>
              </a:ext>
            </a:extLst>
          </p:cNvPr>
          <p:cNvSpPr txBox="1"/>
          <p:nvPr/>
        </p:nvSpPr>
        <p:spPr>
          <a:xfrm>
            <a:off x="837126" y="3915280"/>
            <a:ext cx="3912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Instructor: Yanan Wu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TA: </a:t>
            </a:r>
            <a:r>
              <a:rPr lang="en-US" sz="3200" dirty="0" err="1">
                <a:solidFill>
                  <a:srgbClr val="FFFFFF">
                    <a:alpha val="75000"/>
                  </a:srgbClr>
                </a:solidFill>
              </a:rPr>
              <a:t>Vanchy</a:t>
            </a:r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Li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Spring 2025</a:t>
            </a:r>
          </a:p>
          <a:p>
            <a:endParaRPr lang="en-US" sz="3200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9130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6657-AA77-37DD-7B25-83BB2CA07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1156"/>
          </a:xfrm>
        </p:spPr>
        <p:txBody>
          <a:bodyPr/>
          <a:lstStyle/>
          <a:p>
            <a:r>
              <a:rPr lang="en-US" dirty="0" err="1"/>
              <a:t>gRADE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B6DEA-8159-B287-B5B7-189C68B41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737360"/>
            <a:ext cx="11029615" cy="1060704"/>
          </a:xfrm>
        </p:spPr>
        <p:txBody>
          <a:bodyPr/>
          <a:lstStyle/>
          <a:p>
            <a:pPr marL="0" marR="0" algn="just"/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Assignments 		80% = nine labs </a:t>
            </a:r>
            <a:endParaRPr lang="en-US" sz="1800" dirty="0">
              <a:effectLst/>
              <a:latin typeface="Courier New" panose="020703090202050204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Final Project	 	20% = 15% oral + 5% written</a:t>
            </a:r>
            <a:endParaRPr lang="en-US" sz="1800" dirty="0">
              <a:effectLst/>
              <a:latin typeface="Courier New" panose="020703090202050204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C90C5C-F9E1-0954-1711-A8D819403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383109"/>
              </p:ext>
            </p:extLst>
          </p:nvPr>
        </p:nvGraphicFramePr>
        <p:xfrm>
          <a:off x="822896" y="2798064"/>
          <a:ext cx="7819367" cy="16398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7154">
                  <a:extLst>
                    <a:ext uri="{9D8B030D-6E8A-4147-A177-3AD203B41FA5}">
                      <a16:colId xmlns:a16="http://schemas.microsoft.com/office/drawing/2014/main" val="2606029839"/>
                    </a:ext>
                  </a:extLst>
                </a:gridCol>
                <a:gridCol w="1984071">
                  <a:extLst>
                    <a:ext uri="{9D8B030D-6E8A-4147-A177-3AD203B41FA5}">
                      <a16:colId xmlns:a16="http://schemas.microsoft.com/office/drawing/2014/main" val="2582149590"/>
                    </a:ext>
                  </a:extLst>
                </a:gridCol>
                <a:gridCol w="1984071">
                  <a:extLst>
                    <a:ext uri="{9D8B030D-6E8A-4147-A177-3AD203B41FA5}">
                      <a16:colId xmlns:a16="http://schemas.microsoft.com/office/drawing/2014/main" val="815279871"/>
                    </a:ext>
                  </a:extLst>
                </a:gridCol>
                <a:gridCol w="1984071">
                  <a:extLst>
                    <a:ext uri="{9D8B030D-6E8A-4147-A177-3AD203B41FA5}">
                      <a16:colId xmlns:a16="http://schemas.microsoft.com/office/drawing/2014/main" val="3785864680"/>
                    </a:ext>
                  </a:extLst>
                </a:gridCol>
              </a:tblGrid>
              <a:tr h="546629">
                <a:tc>
                  <a:txBody>
                    <a:bodyPr/>
                    <a:lstStyle/>
                    <a:p>
                      <a:pPr marL="0" marR="302260" algn="just">
                        <a:lnSpc>
                          <a:spcPct val="103000"/>
                        </a:lnSpc>
                        <a:spcBef>
                          <a:spcPts val="670"/>
                        </a:spcBef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r>
                        <a:rPr lang="en-US" sz="1600" b="0" spc="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(93.0</a:t>
                      </a:r>
                      <a:r>
                        <a:rPr lang="en-US" sz="1600" b="0" spc="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r>
                        <a:rPr lang="en-US" sz="16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spc="-10" dirty="0">
                          <a:solidFill>
                            <a:schemeClr val="tx1"/>
                          </a:solidFill>
                          <a:effectLst/>
                        </a:rPr>
                        <a:t>100.0)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302260" algn="just">
                        <a:lnSpc>
                          <a:spcPct val="103000"/>
                        </a:lnSpc>
                        <a:spcBef>
                          <a:spcPts val="670"/>
                        </a:spcBef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B</a:t>
                      </a:r>
                      <a:r>
                        <a:rPr lang="en-US" sz="1600" b="0" spc="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(83.0</a:t>
                      </a:r>
                      <a:r>
                        <a:rPr lang="en-US" sz="16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r>
                        <a:rPr lang="en-US" sz="16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spc="-10" dirty="0">
                          <a:solidFill>
                            <a:schemeClr val="tx1"/>
                          </a:solidFill>
                          <a:effectLst/>
                        </a:rPr>
                        <a:t>86.9)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302260" algn="just">
                        <a:lnSpc>
                          <a:spcPct val="103000"/>
                        </a:lnSpc>
                        <a:spcBef>
                          <a:spcPts val="670"/>
                        </a:spcBef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r>
                        <a:rPr lang="en-US" sz="1600" b="0" spc="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(73.0</a:t>
                      </a:r>
                      <a:r>
                        <a:rPr lang="en-US" sz="16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r>
                        <a:rPr lang="en-US" sz="16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spc="-10" dirty="0">
                          <a:solidFill>
                            <a:schemeClr val="tx1"/>
                          </a:solidFill>
                          <a:effectLst/>
                        </a:rPr>
                        <a:t>76.9)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302260" algn="just">
                        <a:lnSpc>
                          <a:spcPct val="103000"/>
                        </a:lnSpc>
                        <a:spcBef>
                          <a:spcPts val="670"/>
                        </a:spcBef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  <a:r>
                        <a:rPr lang="en-US" sz="1600" b="0" spc="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</a:rPr>
                        <a:t>(63.0</a:t>
                      </a:r>
                      <a:r>
                        <a:rPr lang="en-US" sz="1600" b="0" spc="2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r>
                        <a:rPr lang="en-US" sz="16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spc="-20">
                          <a:solidFill>
                            <a:schemeClr val="tx1"/>
                          </a:solidFill>
                          <a:effectLst/>
                        </a:rPr>
                        <a:t>66.9)</a:t>
                      </a:r>
                      <a:endParaRPr lang="en-US" sz="16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981955"/>
                  </a:ext>
                </a:extLst>
              </a:tr>
              <a:tr h="546629">
                <a:tc>
                  <a:txBody>
                    <a:bodyPr/>
                    <a:lstStyle/>
                    <a:p>
                      <a:pPr marL="0" marR="302260" algn="just">
                        <a:lnSpc>
                          <a:spcPct val="103000"/>
                        </a:lnSpc>
                        <a:spcBef>
                          <a:spcPts val="670"/>
                        </a:spcBef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A-</a:t>
                      </a:r>
                      <a:r>
                        <a:rPr lang="en-US" sz="1600" b="0" spc="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(90.0</a:t>
                      </a:r>
                      <a:r>
                        <a:rPr lang="en-US" sz="1600" b="0" spc="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r>
                        <a:rPr lang="en-US" sz="16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spc="-20" dirty="0">
                          <a:solidFill>
                            <a:schemeClr val="tx1"/>
                          </a:solidFill>
                          <a:effectLst/>
                        </a:rPr>
                        <a:t>92.9)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302260" algn="just">
                        <a:lnSpc>
                          <a:spcPct val="103000"/>
                        </a:lnSpc>
                        <a:spcBef>
                          <a:spcPts val="670"/>
                        </a:spcBef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B-</a:t>
                      </a:r>
                      <a:r>
                        <a:rPr lang="en-US" sz="1600" b="0" spc="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(80.0</a:t>
                      </a:r>
                      <a:r>
                        <a:rPr lang="en-US" sz="16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r>
                        <a:rPr lang="en-US" sz="16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spc="-10" dirty="0">
                          <a:solidFill>
                            <a:schemeClr val="tx1"/>
                          </a:solidFill>
                          <a:effectLst/>
                        </a:rPr>
                        <a:t>82.9)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302260" algn="just">
                        <a:lnSpc>
                          <a:spcPct val="103000"/>
                        </a:lnSpc>
                        <a:spcBef>
                          <a:spcPts val="670"/>
                        </a:spcBef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C-</a:t>
                      </a:r>
                      <a:r>
                        <a:rPr lang="en-US" sz="1600" b="0" spc="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(70.0</a:t>
                      </a:r>
                      <a:r>
                        <a:rPr lang="en-US" sz="16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r>
                        <a:rPr lang="en-US" sz="16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spc="-10" dirty="0">
                          <a:solidFill>
                            <a:schemeClr val="tx1"/>
                          </a:solidFill>
                          <a:effectLst/>
                        </a:rPr>
                        <a:t>72.9)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302260" algn="just">
                        <a:lnSpc>
                          <a:spcPct val="103000"/>
                        </a:lnSpc>
                        <a:spcBef>
                          <a:spcPts val="670"/>
                        </a:spcBef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</a:rPr>
                        <a:t>D-</a:t>
                      </a:r>
                      <a:r>
                        <a:rPr lang="en-US" sz="1600" b="0" spc="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</a:rPr>
                        <a:t>(60.0</a:t>
                      </a:r>
                      <a:r>
                        <a:rPr lang="en-US" sz="1600" b="0" spc="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r>
                        <a:rPr lang="en-US" sz="1600" b="0" spc="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spc="-20">
                          <a:solidFill>
                            <a:schemeClr val="tx1"/>
                          </a:solidFill>
                          <a:effectLst/>
                        </a:rPr>
                        <a:t>62.9)</a:t>
                      </a:r>
                      <a:endParaRPr lang="en-US" sz="16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690648"/>
                  </a:ext>
                </a:extLst>
              </a:tr>
              <a:tr h="546629">
                <a:tc>
                  <a:txBody>
                    <a:bodyPr/>
                    <a:lstStyle/>
                    <a:p>
                      <a:pPr marL="0" marR="302260" algn="just">
                        <a:lnSpc>
                          <a:spcPct val="103000"/>
                        </a:lnSpc>
                        <a:spcBef>
                          <a:spcPts val="670"/>
                        </a:spcBef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</a:rPr>
                        <a:t>B+</a:t>
                      </a:r>
                      <a:r>
                        <a:rPr lang="en-US" sz="1600" b="0" spc="-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</a:rPr>
                        <a:t>(87.0</a:t>
                      </a:r>
                      <a:r>
                        <a:rPr lang="en-US" sz="1600" b="0" spc="-4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r>
                        <a:rPr lang="en-US" sz="1600" b="0" spc="-4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spc="-10">
                          <a:solidFill>
                            <a:schemeClr val="tx1"/>
                          </a:solidFill>
                          <a:effectLst/>
                        </a:rPr>
                        <a:t>89.9)</a:t>
                      </a:r>
                      <a:endParaRPr lang="en-US" sz="16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302260" algn="just">
                        <a:lnSpc>
                          <a:spcPct val="103000"/>
                        </a:lnSpc>
                        <a:spcBef>
                          <a:spcPts val="670"/>
                        </a:spcBef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C+</a:t>
                      </a:r>
                      <a:r>
                        <a:rPr lang="en-US" sz="1600" b="0" spc="-4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(77.0</a:t>
                      </a:r>
                      <a:r>
                        <a:rPr lang="en-US" sz="1600" b="0" spc="-4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r>
                        <a:rPr lang="en-US" sz="1600" b="0" spc="-4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spc="-10" dirty="0">
                          <a:solidFill>
                            <a:schemeClr val="tx1"/>
                          </a:solidFill>
                          <a:effectLst/>
                        </a:rPr>
                        <a:t>77.9)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302260" algn="just">
                        <a:lnSpc>
                          <a:spcPct val="103000"/>
                        </a:lnSpc>
                        <a:spcBef>
                          <a:spcPts val="670"/>
                        </a:spcBef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D+</a:t>
                      </a:r>
                      <a:r>
                        <a:rPr lang="en-US" sz="1600" b="0" spc="-5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(67.0</a:t>
                      </a:r>
                      <a:r>
                        <a:rPr lang="en-US" sz="1600" b="0" spc="-4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r>
                        <a:rPr lang="en-US" sz="1600" b="0" spc="-4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spc="-10" dirty="0">
                          <a:solidFill>
                            <a:schemeClr val="tx1"/>
                          </a:solidFill>
                          <a:effectLst/>
                        </a:rPr>
                        <a:t>69.9)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302260" algn="just">
                        <a:lnSpc>
                          <a:spcPct val="103000"/>
                        </a:lnSpc>
                        <a:spcBef>
                          <a:spcPts val="670"/>
                        </a:spcBef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en-US" sz="1600" b="0" spc="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(0.0</a:t>
                      </a:r>
                      <a:r>
                        <a:rPr lang="en-US" sz="1600" b="0" spc="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r>
                        <a:rPr lang="en-US" sz="1600" b="0" spc="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spc="-20" dirty="0">
                          <a:solidFill>
                            <a:schemeClr val="tx1"/>
                          </a:solidFill>
                          <a:effectLst/>
                        </a:rPr>
                        <a:t>59.9)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0491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2862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5FF4-BD3E-E7CA-09BE-83BBF37F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3140"/>
          </a:xfrm>
        </p:spPr>
        <p:txBody>
          <a:bodyPr/>
          <a:lstStyle/>
          <a:p>
            <a:r>
              <a:rPr lang="en-US" dirty="0"/>
              <a:t>Important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B13A-674D-7CD3-3E12-1C6C4ABF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53312"/>
            <a:ext cx="11029615" cy="4398264"/>
          </a:xfrm>
        </p:spPr>
        <p:txBody>
          <a:bodyPr>
            <a:normAutofit/>
          </a:bodyPr>
          <a:lstStyle/>
          <a:p>
            <a:r>
              <a:rPr lang="en-US" b="1" dirty="0"/>
              <a:t>Jan 22. </a:t>
            </a:r>
            <a:r>
              <a:rPr lang="en-US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Add/Drop ends (&amp; last day to request audit) Full Semester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No class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Source Sans Pro" panose="020B0503030403020204" pitchFamily="34" charset="0"/>
              </a:rPr>
              <a:t>Jan 20. University holiday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Source Sans Pro" panose="020B0503030403020204" pitchFamily="34" charset="0"/>
              </a:rPr>
              <a:t>Feb 17. Wellness day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March 3-7 Spring Break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March 24-27 AAG Conference</a:t>
            </a:r>
          </a:p>
          <a:p>
            <a:r>
              <a:rPr lang="en-US" dirty="0">
                <a:solidFill>
                  <a:srgbClr val="000000"/>
                </a:solidFill>
                <a:latin typeface="Source Sans Pro" panose="020B0503030403020204" pitchFamily="34" charset="0"/>
              </a:rPr>
              <a:t>Final project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April 14-24 Working on final project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April 28 – May 1 Final project presentation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May 5 Final report due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47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BE67-7E6F-6E6F-FC99-22EAEC14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35716"/>
            <a:ext cx="11029616" cy="550572"/>
          </a:xfrm>
        </p:spPr>
        <p:txBody>
          <a:bodyPr/>
          <a:lstStyle/>
          <a:p>
            <a:r>
              <a:rPr lang="en-US" dirty="0"/>
              <a:t>COURSE WEBSITE</a:t>
            </a:r>
            <a:r>
              <a:rPr lang="en-US" altLang="zh-CN" dirty="0"/>
              <a:t>s</a:t>
            </a:r>
            <a:r>
              <a:rPr lang="en-US" dirty="0"/>
              <a:t>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C1A4A-EA13-3EA7-F886-BA35DE51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6507" y="3718475"/>
            <a:ext cx="2213546" cy="391485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Spatial Database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3D45D8-17CA-B40F-6A6B-BA912C19DE0E}"/>
              </a:ext>
            </a:extLst>
          </p:cNvPr>
          <p:cNvSpPr txBox="1">
            <a:spLocks/>
          </p:cNvSpPr>
          <p:nvPr/>
        </p:nvSpPr>
        <p:spPr>
          <a:xfrm>
            <a:off x="6510478" y="3513228"/>
            <a:ext cx="2595480" cy="667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Intermediate Statistics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0992B8-FD45-3A0C-5BD2-021ECDB85B50}"/>
              </a:ext>
            </a:extLst>
          </p:cNvPr>
          <p:cNvSpPr txBox="1">
            <a:spLocks/>
          </p:cNvSpPr>
          <p:nvPr/>
        </p:nvSpPr>
        <p:spPr>
          <a:xfrm>
            <a:off x="1244560" y="6508535"/>
            <a:ext cx="4164544" cy="394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4"/>
              </a:rPr>
              <a:t>Python Programming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41F0E8-80D4-345B-0598-7A31EC2E9B6F}"/>
              </a:ext>
            </a:extLst>
          </p:cNvPr>
          <p:cNvSpPr txBox="1">
            <a:spLocks/>
          </p:cNvSpPr>
          <p:nvPr/>
        </p:nvSpPr>
        <p:spPr>
          <a:xfrm>
            <a:off x="6969176" y="6441240"/>
            <a:ext cx="4164544" cy="474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5"/>
              </a:rPr>
              <a:t>Web Mapping</a:t>
            </a:r>
            <a:endParaRPr lang="en-US" dirty="0"/>
          </a:p>
        </p:txBody>
      </p:sp>
      <p:pic>
        <p:nvPicPr>
          <p:cNvPr id="8" name="Picture 7" descr="A logo of a globe and a snake&#10;&#10;Description automatically generated">
            <a:extLst>
              <a:ext uri="{FF2B5EF4-FFF2-40B4-BE49-F238E27FC236}">
                <a16:creationId xmlns:a16="http://schemas.microsoft.com/office/drawing/2014/main" id="{BEF7A273-0D7C-0603-A382-10E365982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60" y="4160639"/>
            <a:ext cx="2377440" cy="2377440"/>
          </a:xfrm>
          <a:prstGeom prst="rect">
            <a:avLst/>
          </a:prstGeom>
        </p:spPr>
      </p:pic>
      <p:pic>
        <p:nvPicPr>
          <p:cNvPr id="10" name="Picture 9" descr="A colorful circle with graphics and a map&#10;&#10;Description automatically generated with medium confidence">
            <a:extLst>
              <a:ext uri="{FF2B5EF4-FFF2-40B4-BE49-F238E27FC236}">
                <a16:creationId xmlns:a16="http://schemas.microsoft.com/office/drawing/2014/main" id="{F5C956BE-9842-80BB-5D2D-9A834B851A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98" y="1252728"/>
            <a:ext cx="2377440" cy="2377440"/>
          </a:xfrm>
          <a:prstGeom prst="rect">
            <a:avLst/>
          </a:prstGeom>
        </p:spPr>
      </p:pic>
      <p:pic>
        <p:nvPicPr>
          <p:cNvPr id="12" name="Picture 11" descr="A logo of a browser with a globe and a pin&#10;&#10;Description automatically generated">
            <a:extLst>
              <a:ext uri="{FF2B5EF4-FFF2-40B4-BE49-F238E27FC236}">
                <a16:creationId xmlns:a16="http://schemas.microsoft.com/office/drawing/2014/main" id="{5AFE229C-82F7-F91F-2969-8C7028EEC3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98" y="4097037"/>
            <a:ext cx="2377440" cy="2377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069DB-DA32-0959-916E-FE43A38DDA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4680" y="1252728"/>
            <a:ext cx="2377440" cy="241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16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22AF5-77DF-4A14-166A-939AFFD38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AB5A7515-CF38-5FE1-3F84-1EEBF92D47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11"/>
          <a:stretch/>
        </p:blipFill>
        <p:spPr>
          <a:xfrm>
            <a:off x="20" y="12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E4A67E-7184-10D0-3861-1FD0E065C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693546"/>
            <a:ext cx="4320227" cy="20097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01 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lecture session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9AE8A-7BEC-80A6-985F-A3A05DACBF24}"/>
              </a:ext>
            </a:extLst>
          </p:cNvPr>
          <p:cNvSpPr txBox="1"/>
          <p:nvPr/>
        </p:nvSpPr>
        <p:spPr>
          <a:xfrm>
            <a:off x="837126" y="4289196"/>
            <a:ext cx="3912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Instructor: Yanan Wu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TA: </a:t>
            </a:r>
            <a:r>
              <a:rPr lang="en-US" sz="3200" dirty="0" err="1">
                <a:solidFill>
                  <a:srgbClr val="FFFFFF">
                    <a:alpha val="75000"/>
                  </a:srgbClr>
                </a:solidFill>
              </a:rPr>
              <a:t>Vanchy</a:t>
            </a:r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Li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Spring 2025</a:t>
            </a:r>
          </a:p>
          <a:p>
            <a:endParaRPr lang="en-US" sz="3200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84109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4135D-DCA6-56CB-8829-E08ECC781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4" y="237089"/>
            <a:ext cx="11301984" cy="240167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6F089CC-6291-E28C-A139-BC13FA06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anchor="ctr"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Week 01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323C8-0722-E8C7-B02C-ECADE5279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596992"/>
            <a:ext cx="7240909" cy="16070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 to the Course</a:t>
            </a:r>
          </a:p>
          <a:p>
            <a:r>
              <a:rPr lang="en-US" dirty="0">
                <a:solidFill>
                  <a:srgbClr val="FFFFFF"/>
                </a:solidFill>
              </a:rPr>
              <a:t>Software Installation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PostgreSQL: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world’s most advanced open source database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rgbClr val="FFFFFF"/>
                </a:solidFill>
              </a:rPr>
              <a:t>PostGIS: </a:t>
            </a:r>
            <a:r>
              <a:rPr lang="en-US" dirty="0">
                <a:solidFill>
                  <a:srgbClr val="FFFFFF"/>
                </a:solidFill>
                <a:hlinkClick r:id="rId4"/>
              </a:rPr>
              <a:t>About PostGIS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13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B3B41-CD8D-84E1-F8F3-0077E474C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Week 02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D6C2D-22AD-4525-777F-C627E53BE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2248629"/>
          </a:xfrm>
        </p:spPr>
        <p:txBody>
          <a:bodyPr>
            <a:normAutofit/>
          </a:bodyPr>
          <a:lstStyle/>
          <a:p>
            <a:r>
              <a:rPr lang="en-US" dirty="0"/>
              <a:t>Introduction to the PostGIS, PostgreSQL, and pgAdmin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Basic operations in </a:t>
            </a:r>
            <a:r>
              <a:rPr lang="en-US" dirty="0">
                <a:hlinkClick r:id="rId2"/>
              </a:rPr>
              <a:t>pgAdmin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Introducing PostGIS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Introduction to </a:t>
            </a:r>
            <a:r>
              <a:rPr lang="en-US" dirty="0" err="1"/>
              <a:t>psql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6B84A-FAF2-491F-5EF0-983D85DA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509" y="3493738"/>
            <a:ext cx="6729121" cy="28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24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DE2FD7-A489-4234-4B57-3B106B6A8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39" y="946133"/>
            <a:ext cx="5331481" cy="262575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E3F140-02CB-4BBC-ABC0-8BF046C9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1D1905D-8DFD-5F88-82B1-1C40D8E6A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866161"/>
            <a:ext cx="5331478" cy="278569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21F105-FC39-F001-5C73-E944A9FE9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Week 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ACB92-7C9F-49D5-84FC-55F375BD9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596992"/>
            <a:ext cx="7240909" cy="160701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Spatial data and geodatabases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Spatial data types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Spatial reference systems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Working with real data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E4DAD-DE63-8BC3-0357-156E078F0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Image source: https://support.pitneybowes.com/SearchArticles/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52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A3EC1-5E11-F33C-3956-7408258A1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637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Week 04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F1AFF-9E16-308F-75E4-525A003E2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1819656"/>
            <a:ext cx="3123783" cy="4388311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 to SQL (I</a:t>
            </a:r>
            <a:r>
              <a:rPr lang="en-US" b="0" i="1" dirty="0">
                <a:solidFill>
                  <a:srgbClr val="FFFFFF"/>
                </a:solidFill>
                <a:effectLst/>
                <a:latin typeface="source-serif-pro"/>
              </a:rPr>
              <a:t>t is pronounced as “</a:t>
            </a:r>
            <a:r>
              <a:rPr lang="en-US" b="0" i="1" dirty="0" err="1">
                <a:solidFill>
                  <a:srgbClr val="FFFFFF"/>
                </a:solidFill>
                <a:effectLst/>
                <a:latin typeface="source-serif-pro"/>
              </a:rPr>
              <a:t>Escuel</a:t>
            </a:r>
            <a:r>
              <a:rPr lang="en-US" b="0" i="1" dirty="0">
                <a:solidFill>
                  <a:srgbClr val="FFFFFF"/>
                </a:solidFill>
                <a:effectLst/>
                <a:latin typeface="source-serif-pro"/>
              </a:rPr>
              <a:t> “, but most often you can hear the slang “Sequel”.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Simple SQL</a:t>
            </a:r>
          </a:p>
          <a:p>
            <a:pPr marL="936900" lvl="2" indent="-342900">
              <a:buFont typeface="+mj-lt"/>
              <a:buAutoNum type="alphaLcParenR"/>
            </a:pPr>
            <a:r>
              <a:rPr lang="en-US" dirty="0">
                <a:solidFill>
                  <a:srgbClr val="FFFFFF"/>
                </a:solidFill>
              </a:rPr>
              <a:t>SELECT</a:t>
            </a:r>
          </a:p>
          <a:p>
            <a:pPr marL="936900" lvl="2" indent="-342900">
              <a:buFont typeface="+mj-lt"/>
              <a:buAutoNum type="alphaLcParenR"/>
            </a:pPr>
            <a:r>
              <a:rPr lang="en-US" dirty="0">
                <a:solidFill>
                  <a:srgbClr val="FFFFFF"/>
                </a:solidFill>
              </a:rPr>
              <a:t>INSERT</a:t>
            </a:r>
          </a:p>
          <a:p>
            <a:pPr marL="936900" lvl="2" indent="-342900">
              <a:buFont typeface="+mj-lt"/>
              <a:buAutoNum type="alphaLcParenR"/>
            </a:pPr>
            <a:r>
              <a:rPr lang="en-US" dirty="0">
                <a:solidFill>
                  <a:srgbClr val="FFFFFF"/>
                </a:solidFill>
              </a:rPr>
              <a:t>UPDATE</a:t>
            </a:r>
          </a:p>
          <a:p>
            <a:pPr marL="936900" lvl="2" indent="-342900">
              <a:buFont typeface="+mj-lt"/>
              <a:buAutoNum type="alphaLcParenR"/>
            </a:pPr>
            <a:r>
              <a:rPr lang="en-US" dirty="0">
                <a:solidFill>
                  <a:srgbClr val="FFFFFF"/>
                </a:solidFill>
              </a:rPr>
              <a:t>DELETE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Working with spatial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DA0F1-C9FF-32D7-FE34-C090EEB335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336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D3752-E64B-E15C-8EFC-76496A00E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Image source: https://paggyru.medium.com/sql-what-is-a-simple-language-dbdc2e1f5544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419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BA5FB-3344-8139-6937-0554F45FA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817241"/>
            <a:ext cx="3259016" cy="6280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WEEK 05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A8FDA-B1F0-6AF3-B987-36956E82C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280" y="1767935"/>
            <a:ext cx="3123783" cy="367193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Complex Queries and Database Management</a:t>
            </a:r>
          </a:p>
          <a:p>
            <a:r>
              <a:rPr lang="en-US" dirty="0">
                <a:solidFill>
                  <a:srgbClr val="FFFFFF"/>
                </a:solidFill>
              </a:rPr>
              <a:t>Combine Information</a:t>
            </a:r>
          </a:p>
          <a:p>
            <a:r>
              <a:rPr lang="en-US" dirty="0">
                <a:solidFill>
                  <a:srgbClr val="FFFFFF"/>
                </a:solidFill>
              </a:rPr>
              <a:t>Write Queries to run faster and use less data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98FA-ED39-0C08-5310-D3722E7C82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529" b="-1"/>
          <a:stretch/>
        </p:blipFill>
        <p:spPr>
          <a:xfrm>
            <a:off x="5065776" y="979161"/>
            <a:ext cx="6350506" cy="489967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33399-71BD-857A-507E-5508C918E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Image source: https://airbyte.com/data-engineering-resources/advanced-sql-concepts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124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0F6D6-422B-7962-EF5C-D568A7C8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dirty="0"/>
              <a:t>Week 06 &amp; week 07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E8453-DF4C-3DBB-5E37-4BA59D378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en-US" dirty="0"/>
              <a:t>Proximity Analysis</a:t>
            </a:r>
          </a:p>
          <a:p>
            <a:r>
              <a:rPr lang="en-US" dirty="0"/>
              <a:t>Nearest Neighbor Search</a:t>
            </a:r>
          </a:p>
          <a:p>
            <a:endParaRPr lang="en-US" dirty="0"/>
          </a:p>
        </p:txBody>
      </p:sp>
      <p:pic>
        <p:nvPicPr>
          <p:cNvPr id="5" name="Picture 4" descr="A diagram of a rectangle&#10;&#10;Description automatically generated">
            <a:extLst>
              <a:ext uri="{FF2B5EF4-FFF2-40B4-BE49-F238E27FC236}">
                <a16:creationId xmlns:a16="http://schemas.microsoft.com/office/drawing/2014/main" id="{FE5FE924-77AA-C80C-B3DA-3F7E0F09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28835"/>
            <a:ext cx="6735272" cy="521983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8EDBD-4381-3A89-D76F-AEF1D7D6E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Image source: https://pythongis.org/part2/chapter-06/nb/07-nearest-neighbour.html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914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A5335-D044-A9D6-F5A6-83E3CFFAE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572"/>
          </a:xfrm>
        </p:spPr>
        <p:txBody>
          <a:bodyPr/>
          <a:lstStyle/>
          <a:p>
            <a:r>
              <a:rPr lang="en-US" dirty="0"/>
              <a:t>Yanan </a:t>
            </a:r>
            <a:r>
              <a:rPr lang="en-US" dirty="0" err="1"/>
              <a:t>wu</a:t>
            </a:r>
            <a:r>
              <a:rPr lang="en-US" dirty="0"/>
              <a:t> – visiting assistant professor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4241-0AA1-AB79-764C-33BEE4C43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71600"/>
            <a:ext cx="11029615" cy="402336"/>
          </a:xfrm>
        </p:spPr>
        <p:txBody>
          <a:bodyPr/>
          <a:lstStyle/>
          <a:p>
            <a:r>
              <a:rPr lang="en-US" dirty="0"/>
              <a:t>Education &amp; Experience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CE1E62D1-9FDA-1F7B-7898-9F807EE6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766" y="1892808"/>
            <a:ext cx="8296977" cy="426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07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344DA-3757-1D1B-08C3-661A427AA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WEEK 08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C2DC2-FAD7-1D88-D1B1-8F7CE821E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No Class Meeting</a:t>
            </a:r>
          </a:p>
          <a:p>
            <a:r>
              <a:rPr lang="en-US">
                <a:solidFill>
                  <a:srgbClr val="FFFFFF"/>
                </a:solidFill>
              </a:rPr>
              <a:t>Spring Break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5AE0E-A59C-C95A-CE57-0E2CBF23BF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511" r="1" b="9615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41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74DD57-21B0-C9F7-FEE1-4EE4DF980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337" y="0"/>
            <a:ext cx="3412067" cy="14714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Week 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E9895-F121-76FB-E77C-33CC2893E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337" y="1616145"/>
            <a:ext cx="3412067" cy="31255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600" kern="1200" cap="all">
                <a:solidFill>
                  <a:srgbClr val="FFFFFF">
                    <a:alpha val="75000"/>
                  </a:srgbClr>
                </a:solidFill>
                <a:latin typeface="+mn-lt"/>
                <a:ea typeface="+mn-ea"/>
                <a:cs typeface="+mn-cs"/>
              </a:rPr>
              <a:t>Geometry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372341-94F4-26DD-0C1E-B9FA2BF55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053" y="1565264"/>
            <a:ext cx="6764864" cy="370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67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687CC-5B24-0DFA-A469-F517B739C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/>
              <a:t>Week 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CC5691B-F152-0D32-0E5A-E4882BD968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8394787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3776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DF20BA8E-FD88-2577-B7EE-F8EE4DE0B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1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2E61E0-E90B-E137-2CB7-CBFEEE2F2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508" y="239653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Week 11</a:t>
            </a:r>
          </a:p>
        </p:txBody>
      </p:sp>
    </p:spTree>
    <p:extLst>
      <p:ext uri="{BB962C8B-B14F-4D97-AF65-F5344CB8AC3E}">
        <p14:creationId xmlns:p14="http://schemas.microsoft.com/office/powerpoint/2010/main" val="2758278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7F8016E-837B-4C70-B44C-E1627C028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9C6062-B8DD-49CC-9F05-D6DF7ABB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846FCA-97FF-4271-8B97-C14BD3AA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DD2BC0-D31F-4903-8F54-0F60B9E3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5DD39C-92AF-6AD5-5797-636C7032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922206"/>
            <a:ext cx="10993549" cy="7159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Week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06285-7B1C-7020-27A6-53EECEF95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7690"/>
            <a:ext cx="10993546" cy="4682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cap="all" dirty="0">
                <a:solidFill>
                  <a:schemeClr val="tx1"/>
                </a:solidFill>
              </a:rPr>
              <a:t>PostgreSQL and ArcGIS or QGIS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7B2D5C-C07A-26F0-CB3C-FAC49A79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2" y="3488453"/>
            <a:ext cx="3033385" cy="221077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C1AF28A-413E-4A81-B68A-21C8E0517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311" y="2785013"/>
            <a:ext cx="3702878" cy="360273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DE79D9-EEF7-4109-BAAD-44A268AAC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275" y="2786877"/>
            <a:ext cx="3702878" cy="360273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FFF83-9C4E-FA6C-D5B6-81CC985C1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566" y="3877270"/>
            <a:ext cx="3033385" cy="143686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7D451ED-6B74-4886-B9C0-59FDD8698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6239" y="2790605"/>
            <a:ext cx="3702878" cy="360273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F184C-D639-0085-40A9-4D390EF36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530" y="4057214"/>
            <a:ext cx="3033385" cy="108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15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153D-63C3-607C-23E8-40FE39EA9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1428"/>
          </a:xfrm>
        </p:spPr>
        <p:txBody>
          <a:bodyPr/>
          <a:lstStyle/>
          <a:p>
            <a:r>
              <a:rPr lang="en-US" dirty="0"/>
              <a:t>WEEK 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EA97C-F798-C49B-F556-0807533F9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453896"/>
            <a:ext cx="11029615" cy="541428"/>
          </a:xfrm>
        </p:spPr>
        <p:txBody>
          <a:bodyPr/>
          <a:lstStyle/>
          <a:p>
            <a:r>
              <a:rPr lang="en-US" dirty="0"/>
              <a:t>PostGIS with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2D672C-030C-7F19-7DAC-E9AE7E3B7CF6}"/>
              </a:ext>
            </a:extLst>
          </p:cNvPr>
          <p:cNvSpPr txBox="1"/>
          <p:nvPr/>
        </p:nvSpPr>
        <p:spPr>
          <a:xfrm>
            <a:off x="581190" y="3811116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Week 14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0D4FAC-806B-E063-4858-00E48445F83C}"/>
              </a:ext>
            </a:extLst>
          </p:cNvPr>
          <p:cNvSpPr txBox="1">
            <a:spLocks/>
          </p:cNvSpPr>
          <p:nvPr/>
        </p:nvSpPr>
        <p:spPr>
          <a:xfrm>
            <a:off x="581190" y="4436626"/>
            <a:ext cx="11029615" cy="512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PostGIS in Web Application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1C433A-C8C5-142A-4E5D-6A192CC75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292" y="702156"/>
            <a:ext cx="2794593" cy="2839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E8034E-DCBF-A94A-F360-A8BEF18CE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216" y="3321711"/>
            <a:ext cx="3203258" cy="325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2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9D38E-F261-1D05-9EEB-24F06A6BE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3610" y="1392837"/>
            <a:ext cx="4511759" cy="4487827"/>
            <a:chOff x="1083112" y="1003039"/>
            <a:chExt cx="3383819" cy="3365870"/>
          </a:xfrm>
        </p:grpSpPr>
        <p:pic>
          <p:nvPicPr>
            <p:cNvPr id="83" name="Picture 82" descr="A cartoon snake with a speech bubble&#10;&#10;Description automatically generated">
              <a:extLst>
                <a:ext uri="{FF2B5EF4-FFF2-40B4-BE49-F238E27FC236}">
                  <a16:creationId xmlns:a16="http://schemas.microsoft.com/office/drawing/2014/main" id="{15F5CEDD-5096-5EA5-9F90-304E986A9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8465" y="1615860"/>
              <a:ext cx="1780093" cy="1244961"/>
            </a:xfrm>
            <a:prstGeom prst="rect">
              <a:avLst/>
            </a:prstGeom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CCD09171-EE3F-331B-B7A6-3ABCFF5A58ED}"/>
                </a:ext>
              </a:extLst>
            </p:cNvPr>
            <p:cNvSpPr txBox="1"/>
            <p:nvPr/>
          </p:nvSpPr>
          <p:spPr>
            <a:xfrm>
              <a:off x="1398386" y="3006998"/>
              <a:ext cx="2599334" cy="136191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457189" indent="-457189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Manipulating Spatial Data</a:t>
              </a:r>
            </a:p>
            <a:p>
              <a:pPr marL="457189" indent="-457189">
                <a:buFontTx/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Web Mapping</a:t>
              </a:r>
            </a:p>
            <a:p>
              <a:pPr marL="457189" indent="-457189">
                <a:buFontTx/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Processing Raster</a:t>
              </a:r>
            </a:p>
            <a:p>
              <a:pPr marL="457189" indent="-457189">
                <a:buFontTx/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Data Analysis</a:t>
              </a:r>
            </a:p>
            <a:p>
              <a:pPr marL="457189" indent="-457189">
                <a:buFontTx/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Creating Custom Tool</a:t>
              </a:r>
            </a:p>
            <a:p>
              <a:pPr marL="457189" indent="-457189">
                <a:buFontTx/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Data Visualization</a:t>
              </a:r>
            </a:p>
            <a:p>
              <a:pPr marL="457189" indent="-457189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…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83112" y="1003039"/>
              <a:ext cx="3383819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285744" algn="ctr"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C00000"/>
                  </a:solidFill>
                  <a:ea typeface="Calibri"/>
                  <a:cs typeface="Calibri"/>
                </a:rPr>
                <a:t>Python Programming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208835" y="1401311"/>
            <a:ext cx="3939556" cy="4227385"/>
            <a:chOff x="5240120" y="1070263"/>
            <a:chExt cx="2634872" cy="3005442"/>
          </a:xfrm>
        </p:grpSpPr>
        <p:sp>
          <p:nvSpPr>
            <p:cNvPr id="7" name="TextBox 6"/>
            <p:cNvSpPr txBox="1"/>
            <p:nvPr/>
          </p:nvSpPr>
          <p:spPr>
            <a:xfrm>
              <a:off x="5240120" y="1070263"/>
              <a:ext cx="2634872" cy="328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44" indent="-285744" algn="ctr"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C00000"/>
                  </a:solidFill>
                  <a:ea typeface="Calibri"/>
                  <a:cs typeface="Calibri"/>
                </a:rPr>
                <a:t>Intermediate Statistics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63359" y="2959762"/>
              <a:ext cx="1981132" cy="1115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Bivariate regression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Logistics regression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PCA 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GWR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Spatial Autocorrelation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281C90-6135-3336-D57C-FB2A58B31548}"/>
              </a:ext>
            </a:extLst>
          </p:cNvPr>
          <p:cNvGrpSpPr/>
          <p:nvPr/>
        </p:nvGrpSpPr>
        <p:grpSpPr>
          <a:xfrm>
            <a:off x="9309530" y="2125897"/>
            <a:ext cx="1867473" cy="1641841"/>
            <a:chOff x="4695395" y="1409700"/>
            <a:chExt cx="1735299" cy="1723243"/>
          </a:xfrm>
        </p:grpSpPr>
        <p:pic>
          <p:nvPicPr>
            <p:cNvPr id="11" name="Graphic 10" descr="Statistics with solid fill">
              <a:extLst>
                <a:ext uri="{FF2B5EF4-FFF2-40B4-BE49-F238E27FC236}">
                  <a16:creationId xmlns:a16="http://schemas.microsoft.com/office/drawing/2014/main" id="{E7D4427E-98E7-14C0-1E5C-5344540BB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16294" y="2218543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Bar chart with solid fill">
              <a:extLst>
                <a:ext uri="{FF2B5EF4-FFF2-40B4-BE49-F238E27FC236}">
                  <a16:creationId xmlns:a16="http://schemas.microsoft.com/office/drawing/2014/main" id="{1DC0D482-809A-59EF-0102-E7949B9F3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2457" y="2218543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Normal Distribution with solid fill">
              <a:extLst>
                <a:ext uri="{FF2B5EF4-FFF2-40B4-BE49-F238E27FC236}">
                  <a16:creationId xmlns:a16="http://schemas.microsoft.com/office/drawing/2014/main" id="{486717D2-11FF-1826-9DA6-A00173889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16294" y="1409700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Pie chart with solid fill">
              <a:extLst>
                <a:ext uri="{FF2B5EF4-FFF2-40B4-BE49-F238E27FC236}">
                  <a16:creationId xmlns:a16="http://schemas.microsoft.com/office/drawing/2014/main" id="{C9E58EB2-93FA-0BD8-A274-B216CD22C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95395" y="1437636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0CADFC4-6EFB-51AE-9409-E5DF80EE1F0B}"/>
              </a:ext>
            </a:extLst>
          </p:cNvPr>
          <p:cNvGrpSpPr/>
          <p:nvPr/>
        </p:nvGrpSpPr>
        <p:grpSpPr>
          <a:xfrm>
            <a:off x="4210414" y="1392837"/>
            <a:ext cx="3998421" cy="4482083"/>
            <a:chOff x="5240120" y="1070263"/>
            <a:chExt cx="2634872" cy="318651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2A0251-77C9-5D38-65CC-534C81A27351}"/>
                </a:ext>
              </a:extLst>
            </p:cNvPr>
            <p:cNvSpPr txBox="1"/>
            <p:nvPr/>
          </p:nvSpPr>
          <p:spPr>
            <a:xfrm>
              <a:off x="5240120" y="1070263"/>
              <a:ext cx="2634872" cy="328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44" indent="-285744" algn="ctr"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C00000"/>
                  </a:solidFill>
                  <a:ea typeface="Calibri"/>
                  <a:cs typeface="Calibri"/>
                </a:rPr>
                <a:t>Spatial Database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E50A53-8D43-B1F6-0CBF-AD1053DCD3D7}"/>
                </a:ext>
              </a:extLst>
            </p:cNvPr>
            <p:cNvSpPr txBox="1"/>
            <p:nvPr/>
          </p:nvSpPr>
          <p:spPr>
            <a:xfrm>
              <a:off x="5591120" y="2965788"/>
              <a:ext cx="2283872" cy="1290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G</a:t>
              </a:r>
              <a:r>
                <a:rPr lang="en-US" altLang="zh-CN" sz="1600" b="1" dirty="0">
                  <a:ea typeface="Calibri"/>
                  <a:cs typeface="Calibri"/>
                </a:rPr>
                <a:t>eodatabase</a:t>
              </a:r>
              <a:endParaRPr lang="en-US" sz="1600" b="1" dirty="0">
                <a:ea typeface="Calibri"/>
                <a:cs typeface="Calibri"/>
              </a:endParaRP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SQL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Proximity Analysis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Geometry processing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Raster processing</a:t>
              </a:r>
            </a:p>
            <a:p>
              <a:pPr marL="342891" indent="-342891">
                <a:buAutoNum type="arabicPeriod"/>
              </a:pPr>
              <a:r>
                <a:rPr lang="en-US" sz="1600" b="1" dirty="0" err="1">
                  <a:ea typeface="Calibri"/>
                  <a:cs typeface="Calibri"/>
                </a:rPr>
                <a:t>PostSQL</a:t>
              </a:r>
              <a:r>
                <a:rPr lang="en-US" sz="1600" b="1" dirty="0">
                  <a:ea typeface="Calibri"/>
                  <a:cs typeface="Calibri"/>
                </a:rPr>
                <a:t> with python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…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9E781D56-7FF7-2BB8-8E3D-D7FFACBCD3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761" y="2010764"/>
            <a:ext cx="1850000" cy="18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8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F1ECA-D0F1-2F78-B1E7-A6D897CA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65733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Instructor office hour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D9730-5649-77C6-45A3-791166962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35369"/>
            <a:ext cx="8964168" cy="2607447"/>
          </a:xfrm>
        </p:spPr>
        <p:txBody>
          <a:bodyPr>
            <a:normAutofit/>
          </a:bodyPr>
          <a:lstStyle/>
          <a:p>
            <a:pPr marL="114306" marR="70485" indent="-342900" algn="just">
              <a:lnSpc>
                <a:spcPts val="161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Tuesday</a:t>
            </a:r>
            <a:r>
              <a:rPr lang="en-US" sz="2400" spc="-6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2400" spc="-55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Thursday</a:t>
            </a:r>
            <a:endParaRPr lang="en-US" sz="2400" dirty="0">
              <a:effectLst/>
              <a:ea typeface="Times New Roman" panose="02020603050405020304" pitchFamily="18" charset="0"/>
            </a:endParaRPr>
          </a:p>
          <a:p>
            <a:pPr marL="228595" marR="69215" lvl="1" indent="0" algn="just">
              <a:buNone/>
            </a:pPr>
            <a:r>
              <a:rPr lang="en-US" sz="2000" spc="-1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1:30 pm </a:t>
            </a:r>
            <a:r>
              <a:rPr lang="en-US" sz="2000" spc="-10" dirty="0">
                <a:effectLst/>
                <a:ea typeface="SimSun" panose="02010600030101010101" pitchFamily="2" charset="-122"/>
              </a:rPr>
              <a:t>–</a:t>
            </a:r>
            <a:r>
              <a:rPr lang="en-US" sz="2000" spc="-1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 2: 30 pm</a:t>
            </a:r>
            <a:endParaRPr lang="en-US" sz="2000" dirty="0">
              <a:effectLst/>
              <a:ea typeface="Times New Roman" panose="02020603050405020304" pitchFamily="18" charset="0"/>
            </a:endParaRPr>
          </a:p>
          <a:p>
            <a:pPr marL="228595" marR="69215" lvl="1" indent="0" algn="just">
              <a:buNone/>
            </a:pPr>
            <a:r>
              <a:rPr lang="en-US" sz="2000" spc="-1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Or By appointment</a:t>
            </a:r>
            <a:endParaRPr lang="en-US" sz="2000" dirty="0">
              <a:effectLst/>
              <a:ea typeface="Times New Roman" panose="02020603050405020304" pitchFamily="18" charset="0"/>
            </a:endParaRPr>
          </a:p>
          <a:p>
            <a:pPr marL="114306" marR="69215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Office Location:</a:t>
            </a:r>
            <a:r>
              <a:rPr lang="en-US" sz="2400" spc="-1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 Jeff 220</a:t>
            </a:r>
            <a:endParaRPr lang="en-US" sz="2400" dirty="0">
              <a:effectLst/>
              <a:ea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3689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4546-1E76-0851-BC94-37A85896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9716"/>
          </a:xfrm>
        </p:spPr>
        <p:txBody>
          <a:bodyPr/>
          <a:lstStyle/>
          <a:p>
            <a:r>
              <a:rPr lang="en-US" dirty="0"/>
              <a:t>Ta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5C6A6-F4A7-A78B-5041-F6DD40330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18668"/>
            <a:ext cx="11029615" cy="158191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Office Hours: 1: 00 – 3:00 PM on Monday</a:t>
            </a:r>
          </a:p>
          <a:p>
            <a:pPr>
              <a:lnSpc>
                <a:spcPct val="200000"/>
              </a:lnSpc>
            </a:pPr>
            <a:r>
              <a:rPr lang="en-US" dirty="0"/>
              <a:t>Office Location: EROS, the first floor of the Geography Building. </a:t>
            </a:r>
          </a:p>
        </p:txBody>
      </p:sp>
    </p:spTree>
    <p:extLst>
      <p:ext uri="{BB962C8B-B14F-4D97-AF65-F5344CB8AC3E}">
        <p14:creationId xmlns:p14="http://schemas.microsoft.com/office/powerpoint/2010/main" val="1809261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BF29F-2975-8149-4D2E-13B298DAB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43180"/>
          </a:xfrm>
        </p:spPr>
        <p:txBody>
          <a:bodyPr>
            <a:normAutofit/>
          </a:bodyPr>
          <a:lstStyle/>
          <a:p>
            <a:r>
              <a:rPr lang="en-US" sz="4000" dirty="0"/>
              <a:t>How about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7FA28-2DE1-140A-6DB6-7F35DC02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691640"/>
            <a:ext cx="11029615" cy="405079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Your background (e.g., name, major, where you come from)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What is your funniest thing that happened during your winter break?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What relevant experience do you have with spatial database?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What are your expectations for this course?</a:t>
            </a:r>
          </a:p>
        </p:txBody>
      </p:sp>
    </p:spTree>
    <p:extLst>
      <p:ext uri="{BB962C8B-B14F-4D97-AF65-F5344CB8AC3E}">
        <p14:creationId xmlns:p14="http://schemas.microsoft.com/office/powerpoint/2010/main" val="3358990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69B35-026B-D91C-AC9C-0821A132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3996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68300-8F49-5F38-358A-A6A4EE5B0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20" y="1399032"/>
            <a:ext cx="11029615" cy="48280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Lectures: Instructor &amp; TA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Location: Physics/Math BP310 &amp; Jonas Clark Hall JC105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Time: 10:25 – 11:40 on Monday &amp; 14:50 – 16:40 on Tuesday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900" dirty="0"/>
              <a:t>Labs: TA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/>
              <a:t>Location: Physics/Math BP310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/>
              <a:t>Time:  10:25 – 11:40 on Friday</a:t>
            </a:r>
          </a:p>
        </p:txBody>
      </p:sp>
    </p:spTree>
    <p:extLst>
      <p:ext uri="{BB962C8B-B14F-4D97-AF65-F5344CB8AC3E}">
        <p14:creationId xmlns:p14="http://schemas.microsoft.com/office/powerpoint/2010/main" val="954700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0BBEF-38EC-3502-F999-08B1B4D6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9716"/>
          </a:xfrm>
        </p:spPr>
        <p:txBody>
          <a:bodyPr/>
          <a:lstStyle/>
          <a:p>
            <a:r>
              <a:rPr lang="en-US" dirty="0"/>
              <a:t>learning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9888D-A978-85B4-04BB-1657BFF79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53896"/>
            <a:ext cx="11029615" cy="4562856"/>
          </a:xfrm>
        </p:spPr>
        <p:txBody>
          <a:bodyPr/>
          <a:lstStyle/>
          <a:p>
            <a:r>
              <a:rPr lang="en-US" dirty="0">
                <a:hlinkClick r:id="rId2"/>
              </a:rPr>
              <a:t>Introduction to PostGIS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W</a:t>
            </a:r>
            <a:r>
              <a:rPr lang="en-US" altLang="zh-CN" dirty="0">
                <a:hlinkClick r:id="rId3"/>
              </a:rPr>
              <a:t>elcome to PostGIS Book</a:t>
            </a:r>
            <a:endParaRPr lang="en-US" dirty="0"/>
          </a:p>
          <a:p>
            <a:endParaRPr lang="en-US" dirty="0"/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Obe, R., &amp; Hsu, L. S. (2021).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PostGIS in action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Simon and Schuster.</a:t>
            </a: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hlinkClick r:id="rId5"/>
              </a:rPr>
              <a:t>Other Training Materials 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hlinkClick r:id="rId6"/>
              </a:rPr>
              <a:t>Official Manual about PostGIS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04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25BEA-F835-5188-91C9-2F7211B9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9716"/>
          </a:xfrm>
        </p:spPr>
        <p:txBody>
          <a:bodyPr/>
          <a:lstStyle/>
          <a:p>
            <a:r>
              <a:rPr lang="en-US" dirty="0"/>
              <a:t>Course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7FD95-1CD0-E227-926C-BDF162BB8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807"/>
            <a:ext cx="11029615" cy="3227833"/>
          </a:xfrm>
        </p:spPr>
        <p:txBody>
          <a:bodyPr>
            <a:noAutofit/>
          </a:bodyPr>
          <a:lstStyle/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Labs: 9 labs in total</a:t>
            </a:r>
          </a:p>
          <a:p>
            <a:pPr marL="324000" lvl="1" indent="0">
              <a:buNone/>
            </a:pPr>
            <a:r>
              <a:rPr lang="en-US" sz="2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For any graded assignment, if the you do not agree with the grade received, the instructor and TA must be notified within one week after the assignment is graded.</a:t>
            </a:r>
          </a:p>
          <a:p>
            <a:pPr marL="324000" lvl="1" indent="0">
              <a:buNone/>
            </a:pPr>
            <a:endParaRPr lang="en-US" sz="22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Late policy for lab</a:t>
            </a:r>
          </a:p>
          <a:p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One final project (oral presentation and paper report)</a:t>
            </a:r>
          </a:p>
        </p:txBody>
      </p:sp>
    </p:spTree>
    <p:extLst>
      <p:ext uri="{BB962C8B-B14F-4D97-AF65-F5344CB8AC3E}">
        <p14:creationId xmlns:p14="http://schemas.microsoft.com/office/powerpoint/2010/main" val="268032129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5B99180-D39A-4ED5-ABE5-B44ECCA8FE6C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3622</TotalTime>
  <Words>705</Words>
  <Application>Microsoft Office PowerPoint</Application>
  <PresentationFormat>Widescreen</PresentationFormat>
  <Paragraphs>155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Arila</vt:lpstr>
      <vt:lpstr>SimSun</vt:lpstr>
      <vt:lpstr>source-serif-pro</vt:lpstr>
      <vt:lpstr>Aptos</vt:lpstr>
      <vt:lpstr>Arial</vt:lpstr>
      <vt:lpstr>Calibri</vt:lpstr>
      <vt:lpstr>Courier New</vt:lpstr>
      <vt:lpstr>Source Sans Pro</vt:lpstr>
      <vt:lpstr>Times New Roman</vt:lpstr>
      <vt:lpstr>Wingdings</vt:lpstr>
      <vt:lpstr>Wingdings 2</vt:lpstr>
      <vt:lpstr>DividendVTI</vt:lpstr>
      <vt:lpstr>WEEK 01</vt:lpstr>
      <vt:lpstr>Yanan wu – visiting assistant professor</vt:lpstr>
      <vt:lpstr>PowerPoint Presentation</vt:lpstr>
      <vt:lpstr>Instructor office hour</vt:lpstr>
      <vt:lpstr>Ta introduction</vt:lpstr>
      <vt:lpstr>How about you?</vt:lpstr>
      <vt:lpstr>Course format</vt:lpstr>
      <vt:lpstr>learning resource</vt:lpstr>
      <vt:lpstr>Course requirements</vt:lpstr>
      <vt:lpstr>gRADE</vt:lpstr>
      <vt:lpstr>Important dates</vt:lpstr>
      <vt:lpstr>COURSE WEBSITEs ON GITHUB</vt:lpstr>
      <vt:lpstr>WEEK 01   lecture session</vt:lpstr>
      <vt:lpstr>Week 01</vt:lpstr>
      <vt:lpstr>Week 02</vt:lpstr>
      <vt:lpstr>Week 03</vt:lpstr>
      <vt:lpstr>Week 04</vt:lpstr>
      <vt:lpstr>WEEK 05</vt:lpstr>
      <vt:lpstr>Week 06 &amp; week 07</vt:lpstr>
      <vt:lpstr>WEEK 08</vt:lpstr>
      <vt:lpstr>Week 09</vt:lpstr>
      <vt:lpstr>Week 10</vt:lpstr>
      <vt:lpstr>Week 11</vt:lpstr>
      <vt:lpstr>Week 12</vt:lpstr>
      <vt:lpstr>WEEK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Yanan Wu</dc:creator>
  <cp:lastModifiedBy>Yanan Wu</cp:lastModifiedBy>
  <cp:revision>22</cp:revision>
  <dcterms:created xsi:type="dcterms:W3CDTF">2024-12-11T19:51:45Z</dcterms:created>
  <dcterms:modified xsi:type="dcterms:W3CDTF">2025-01-11T17:58:36Z</dcterms:modified>
</cp:coreProperties>
</file>